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57" r:id="rId4"/>
    <p:sldId id="258" r:id="rId5"/>
    <p:sldId id="264" r:id="rId6"/>
    <p:sldId id="269" r:id="rId7"/>
    <p:sldId id="278" r:id="rId8"/>
    <p:sldId id="279" r:id="rId9"/>
    <p:sldId id="280" r:id="rId10"/>
    <p:sldId id="265" r:id="rId11"/>
    <p:sldId id="266" r:id="rId12"/>
    <p:sldId id="267" r:id="rId13"/>
    <p:sldId id="276" r:id="rId14"/>
    <p:sldId id="277" r:id="rId15"/>
    <p:sldId id="268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BA267-D508-4BD6-8BE2-969C4B6832C2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F4077-AFC1-4A56-9096-A8120B7D3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598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64A245-BA87-4CCB-A7FF-6CBA5EFD83D7}" type="slidenum">
              <a:rPr lang="it-IT" altLang="it-IT" smtClean="0"/>
              <a:pPr>
                <a:spcBef>
                  <a:spcPct val="0"/>
                </a:spcBef>
              </a:pPr>
              <a:t>5</a:t>
            </a:fld>
            <a:endParaRPr lang="it-IT" altLang="it-IT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2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218422-FCF3-439C-9533-9DDCFF4C6E17}" type="slidenum">
              <a:rPr lang="it-IT" altLang="it-IT" smtClean="0"/>
              <a:pPr>
                <a:spcBef>
                  <a:spcPct val="0"/>
                </a:spcBef>
              </a:pPr>
              <a:t>6</a:t>
            </a:fld>
            <a:endParaRPr lang="it-IT" altLang="it-IT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100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400F41-CE2E-421E-A4C2-71E9EEC98197}" type="slidenum">
              <a:rPr lang="it-IT" altLang="it-IT" smtClean="0"/>
              <a:pPr/>
              <a:t>15</a:t>
            </a:fld>
            <a:endParaRPr lang="it-IT" altLang="it-IT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15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9400F41-CE2E-421E-A4C2-71E9EEC98197}" type="slidenum">
              <a:rPr lang="it-IT" altLang="it-IT" smtClean="0"/>
              <a:pPr/>
              <a:t>16</a:t>
            </a:fld>
            <a:endParaRPr lang="it-IT" altLang="it-IT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92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674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714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553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5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3788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51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817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72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953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9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72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6356-1599-4248-AA60-579A656962FD}" type="datetimeFigureOut">
              <a:rPr lang="it-IT" smtClean="0"/>
              <a:t>07/11/2018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9E547-2B72-4F81-AD29-C12AE6D3D4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5663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mysite/robertobin.it/SLIDE%20CORSI/Stato_sociale_di_diritto.ppt" TargetMode="External"/><Relationship Id="rId2" Type="http://schemas.openxmlformats.org/officeDocument/2006/relationships/hyperlink" Target="../Documents/mysite/robertobin.it/SLIDE%20CORSI/Stato_di_diritto_e_suffragio.pp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Documents/mysite/robertobin.it/SLIDE%20CORSI/Stato_organizzazione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oberto\Documents\MY%20SITE\robertobin.it\SLIDE%20CORSI\sovranita_ricorsiva.pp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Documents/mysite/robertobin.it/SLIDE%20CORSI/sovranita_ricorsiva.pp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89195"/>
            <a:ext cx="9144000" cy="525205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Forme di Stato, forme di governo</a:t>
            </a:r>
            <a:endParaRPr lang="it-IT" sz="3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469" y="1849009"/>
            <a:ext cx="1672153" cy="1112742"/>
          </a:xfrm>
          <a:prstGeom prst="rect">
            <a:avLst/>
          </a:prstGeom>
        </p:spPr>
      </p:pic>
      <p:cxnSp>
        <p:nvCxnSpPr>
          <p:cNvPr id="9" name="Connettore 2 8"/>
          <p:cNvCxnSpPr/>
          <p:nvPr/>
        </p:nvCxnSpPr>
        <p:spPr>
          <a:xfrm>
            <a:off x="3228803" y="2636108"/>
            <a:ext cx="1269056" cy="3954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utoShape 8" descr="Risultati immagini per palazzo chigi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6547418" y="1794513"/>
            <a:ext cx="4524235" cy="128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it-IT" dirty="0" smtClean="0"/>
              <a:t>«forma di governo»</a:t>
            </a:r>
          </a:p>
          <a:p>
            <a:r>
              <a:rPr lang="it-IT" dirty="0" smtClean="0"/>
              <a:t>=</a:t>
            </a:r>
          </a:p>
          <a:p>
            <a:r>
              <a:rPr lang="it-IT" dirty="0" smtClean="0"/>
              <a:t>rapporti tra organi politici</a:t>
            </a:r>
            <a:endParaRPr lang="it-IT" dirty="0"/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268" y="2763409"/>
            <a:ext cx="1380865" cy="918903"/>
          </a:xfrm>
          <a:prstGeom prst="rect">
            <a:avLst/>
          </a:prstGeom>
        </p:spPr>
      </p:pic>
      <p:cxnSp>
        <p:nvCxnSpPr>
          <p:cNvPr id="15" name="Connettore 2 14"/>
          <p:cNvCxnSpPr/>
          <p:nvPr/>
        </p:nvCxnSpPr>
        <p:spPr>
          <a:xfrm flipV="1">
            <a:off x="3286897" y="1952368"/>
            <a:ext cx="1136822" cy="4613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Risultati immagini per montecitori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860" y="975234"/>
            <a:ext cx="1188034" cy="143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Connettore 4 16"/>
          <p:cNvCxnSpPr/>
          <p:nvPr/>
        </p:nvCxnSpPr>
        <p:spPr>
          <a:xfrm rot="16200000" flipH="1">
            <a:off x="5698314" y="2254056"/>
            <a:ext cx="453081" cy="311022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95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3719513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5087938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6456363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7751763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9191625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127" name="CasellaDiTesto 13"/>
          <p:cNvSpPr txBox="1">
            <a:spLocks noChangeArrowheads="1"/>
          </p:cNvSpPr>
          <p:nvPr/>
        </p:nvSpPr>
        <p:spPr bwMode="auto">
          <a:xfrm>
            <a:off x="1992313" y="5516564"/>
            <a:ext cx="172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Stati sovrani</a:t>
            </a:r>
          </a:p>
        </p:txBody>
      </p:sp>
      <p:cxnSp>
        <p:nvCxnSpPr>
          <p:cNvPr id="16" name="Connettore 2 15"/>
          <p:cNvCxnSpPr/>
          <p:nvPr/>
        </p:nvCxnSpPr>
        <p:spPr>
          <a:xfrm flipV="1">
            <a:off x="4224338" y="2997200"/>
            <a:ext cx="1079500" cy="2160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V="1">
            <a:off x="5664201" y="3068639"/>
            <a:ext cx="144463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H="1" flipV="1">
            <a:off x="6456364" y="3068639"/>
            <a:ext cx="503237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7104063" y="3068639"/>
            <a:ext cx="1079500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 flipV="1">
            <a:off x="7751763" y="3068639"/>
            <a:ext cx="1657350" cy="20161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e 24"/>
          <p:cNvSpPr/>
          <p:nvPr/>
        </p:nvSpPr>
        <p:spPr>
          <a:xfrm>
            <a:off x="4800601" y="1628776"/>
            <a:ext cx="3167063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Stato federale</a:t>
            </a:r>
          </a:p>
        </p:txBody>
      </p:sp>
      <p:cxnSp>
        <p:nvCxnSpPr>
          <p:cNvPr id="27" name="Connettore 2 26"/>
          <p:cNvCxnSpPr/>
          <p:nvPr/>
        </p:nvCxnSpPr>
        <p:spPr>
          <a:xfrm flipV="1">
            <a:off x="2711450" y="2708275"/>
            <a:ext cx="0" cy="2736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2279651" y="1989138"/>
            <a:ext cx="1584325" cy="5762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Costituzione</a:t>
            </a:r>
          </a:p>
        </p:txBody>
      </p:sp>
      <p:sp>
        <p:nvSpPr>
          <p:cNvPr id="5136" name="CasellaDiTesto 28"/>
          <p:cNvSpPr txBox="1">
            <a:spLocks noChangeArrowheads="1"/>
          </p:cNvSpPr>
          <p:nvPr/>
        </p:nvSpPr>
        <p:spPr bwMode="auto">
          <a:xfrm>
            <a:off x="3216275" y="836613"/>
            <a:ext cx="19431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Enumerazione dei poteri conferiti</a:t>
            </a:r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2927350" y="1557339"/>
            <a:ext cx="431800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>
            <a:stCxn id="5136" idx="3"/>
          </p:cNvCxnSpPr>
          <p:nvPr/>
        </p:nvCxnSpPr>
        <p:spPr>
          <a:xfrm>
            <a:off x="5159376" y="1298278"/>
            <a:ext cx="576263" cy="25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CasellaDiTesto 34"/>
          <p:cNvSpPr txBox="1">
            <a:spLocks noChangeArrowheads="1"/>
          </p:cNvSpPr>
          <p:nvPr/>
        </p:nvSpPr>
        <p:spPr bwMode="auto">
          <a:xfrm>
            <a:off x="3000375" y="3573464"/>
            <a:ext cx="30241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Tutto ciò che non è conferito resta agli Stati membri (principio di attribuzione)</a:t>
            </a:r>
          </a:p>
        </p:txBody>
      </p:sp>
      <p:cxnSp>
        <p:nvCxnSpPr>
          <p:cNvPr id="44" name="Connettore 2 43"/>
          <p:cNvCxnSpPr/>
          <p:nvPr/>
        </p:nvCxnSpPr>
        <p:spPr>
          <a:xfrm>
            <a:off x="3648075" y="2781300"/>
            <a:ext cx="0" cy="719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1" name="CasellaDiTesto 44"/>
          <p:cNvSpPr txBox="1">
            <a:spLocks noChangeArrowheads="1"/>
          </p:cNvSpPr>
          <p:nvPr/>
        </p:nvSpPr>
        <p:spPr bwMode="auto">
          <a:xfrm>
            <a:off x="7032625" y="549275"/>
            <a:ext cx="3240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i="1">
                <a:solidFill>
                  <a:srgbClr val="FF0000"/>
                </a:solidFill>
              </a:rPr>
              <a:t>Stato federale</a:t>
            </a:r>
          </a:p>
        </p:txBody>
      </p:sp>
    </p:spTree>
    <p:extLst>
      <p:ext uri="{BB962C8B-B14F-4D97-AF65-F5344CB8AC3E}">
        <p14:creationId xmlns:p14="http://schemas.microsoft.com/office/powerpoint/2010/main" val="75736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919288" y="404814"/>
            <a:ext cx="8208962" cy="5786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accent1">
                    <a:lumMod val="75000"/>
                  </a:schemeClr>
                </a:solidFill>
              </a:rPr>
              <a:t>Costituzione USA:  Art. I, sez. 8</a:t>
            </a:r>
          </a:p>
          <a:p>
            <a:pPr>
              <a:defRPr/>
            </a:pPr>
            <a:endParaRPr lang="it-IT" b="1" dirty="0"/>
          </a:p>
          <a:p>
            <a:pPr>
              <a:defRPr/>
            </a:pPr>
            <a:r>
              <a:rPr lang="it-IT" b="1" dirty="0"/>
              <a:t>Il Congresso avrà facoltà: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d'imporre e percepire tasse, diritti, imposte e dazi; 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pagare i debiti pubblici e di provvedere alla difesa comune e al benessere generale degli Stati Uniti I diritti, le imposte, le tasse e i dazi dovranno, però, essere uniformi in tutti gli Stati </a:t>
            </a:r>
            <a:r>
              <a:rPr lang="it-IT" b="1" dirty="0" err="1"/>
              <a:t>Uniti…</a:t>
            </a:r>
            <a:endParaRPr lang="it-IT" b="1" dirty="0"/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regolare il commercio con le altre Nazioni, e fra i diversi Stati e con le tribù indiane (c.d. "</a:t>
            </a:r>
            <a:r>
              <a:rPr lang="it-IT" b="1" i="1" dirty="0" err="1">
                <a:solidFill>
                  <a:srgbClr val="FF0000"/>
                </a:solidFill>
              </a:rPr>
              <a:t>commerce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n.d.t.</a:t>
            </a:r>
            <a:r>
              <a:rPr lang="it-IT" b="1" i="1" dirty="0"/>
              <a:t>)…</a:t>
            </a:r>
            <a:endParaRPr lang="it-IT" b="1" dirty="0"/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battere moneta, di stabilire il valore della moneta stessa e di quelle straniere, e di fissare i vari tipi di pesi e di </a:t>
            </a:r>
            <a:r>
              <a:rPr lang="it-IT" b="1" dirty="0" err="1"/>
              <a:t>misure…</a:t>
            </a:r>
            <a:endParaRPr lang="it-IT" b="1" dirty="0"/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costituire tribunali di grado inferiore alla Corte </a:t>
            </a:r>
            <a:r>
              <a:rPr lang="it-IT" b="1" dirty="0" err="1"/>
              <a:t>Suprema…</a:t>
            </a:r>
            <a:endParaRPr lang="it-IT" b="1" dirty="0"/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dichiarare la guerra, di concedere permessi di preda e rappresaglia e di stabilire norme relative alle prede in terra e in mare;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reclutare e mantenere eserciti; nessuna somma, però, potrà essere stanziata a questo scopo per più di due </a:t>
            </a:r>
            <a:r>
              <a:rPr lang="it-IT" b="1" dirty="0" err="1"/>
              <a:t>anni…</a:t>
            </a:r>
            <a:endParaRPr lang="it-IT" b="1" dirty="0"/>
          </a:p>
          <a:p>
            <a:pPr>
              <a:buFont typeface="Arial" pitchFamily="34" charset="0"/>
              <a:buChar char="•"/>
              <a:defRPr/>
            </a:pPr>
            <a:r>
              <a:rPr lang="it-IT" b="1" dirty="0"/>
              <a:t>di fare tutte le leggi necessarie ed adatte per l'esercizio dei poteri di cui sopra, e di tutti gli altri poteri di cui la presente Costituzione investe il governo degli Stati Uniti, o i suoi dicasteri ed uffici (c.d. "</a:t>
            </a:r>
            <a:r>
              <a:rPr lang="it-IT" b="1" i="1" dirty="0" err="1">
                <a:solidFill>
                  <a:srgbClr val="FF0000"/>
                </a:solidFill>
              </a:rPr>
              <a:t>implied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powers</a:t>
            </a:r>
            <a:r>
              <a:rPr lang="it-IT" b="1" i="1" dirty="0">
                <a:solidFill>
                  <a:srgbClr val="FF0000"/>
                </a:solidFill>
              </a:rPr>
              <a:t> </a:t>
            </a:r>
            <a:r>
              <a:rPr lang="it-IT" b="1" i="1" dirty="0" err="1">
                <a:solidFill>
                  <a:srgbClr val="FF0000"/>
                </a:solidFill>
              </a:rPr>
              <a:t>clause</a:t>
            </a:r>
            <a:r>
              <a:rPr lang="it-IT" b="1" i="1" dirty="0"/>
              <a:t>": </a:t>
            </a:r>
            <a:r>
              <a:rPr lang="it-IT" b="1" i="1" dirty="0" err="1"/>
              <a:t>n.d.t.</a:t>
            </a:r>
            <a:r>
              <a:rPr lang="it-IT" b="1" i="1" dirty="0"/>
              <a:t>). </a:t>
            </a:r>
            <a:endParaRPr lang="it-IT" b="1" dirty="0"/>
          </a:p>
          <a:p>
            <a:pPr>
              <a:defRPr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87312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e 8"/>
          <p:cNvSpPr/>
          <p:nvPr/>
        </p:nvSpPr>
        <p:spPr>
          <a:xfrm>
            <a:off x="3719513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" name="Ovale 9"/>
          <p:cNvSpPr/>
          <p:nvPr/>
        </p:nvSpPr>
        <p:spPr>
          <a:xfrm>
            <a:off x="5087938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6456363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7751763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3" name="Ovale 12"/>
          <p:cNvSpPr/>
          <p:nvPr/>
        </p:nvSpPr>
        <p:spPr>
          <a:xfrm>
            <a:off x="9191625" y="522922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175" name="CasellaDiTesto 13"/>
          <p:cNvSpPr txBox="1">
            <a:spLocks noChangeArrowheads="1"/>
          </p:cNvSpPr>
          <p:nvPr/>
        </p:nvSpPr>
        <p:spPr bwMode="auto">
          <a:xfrm>
            <a:off x="1847850" y="5516563"/>
            <a:ext cx="1511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Regioni: enti derivati</a:t>
            </a:r>
          </a:p>
        </p:txBody>
      </p:sp>
      <p:sp>
        <p:nvSpPr>
          <p:cNvPr id="25" name="Ovale 24"/>
          <p:cNvSpPr/>
          <p:nvPr/>
        </p:nvSpPr>
        <p:spPr>
          <a:xfrm>
            <a:off x="4800601" y="1628776"/>
            <a:ext cx="3167063" cy="11525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Stato sovrano</a:t>
            </a:r>
          </a:p>
        </p:txBody>
      </p:sp>
      <p:cxnSp>
        <p:nvCxnSpPr>
          <p:cNvPr id="27" name="Connettore 2 26"/>
          <p:cNvCxnSpPr/>
          <p:nvPr/>
        </p:nvCxnSpPr>
        <p:spPr>
          <a:xfrm>
            <a:off x="2782888" y="2781301"/>
            <a:ext cx="0" cy="2663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ttangolo 27"/>
          <p:cNvSpPr/>
          <p:nvPr/>
        </p:nvSpPr>
        <p:spPr>
          <a:xfrm>
            <a:off x="2279651" y="1989138"/>
            <a:ext cx="1439863" cy="57626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Costituzione</a:t>
            </a:r>
          </a:p>
        </p:txBody>
      </p:sp>
      <p:sp>
        <p:nvSpPr>
          <p:cNvPr id="7179" name="CasellaDiTesto 28"/>
          <p:cNvSpPr txBox="1">
            <a:spLocks noChangeArrowheads="1"/>
          </p:cNvSpPr>
          <p:nvPr/>
        </p:nvSpPr>
        <p:spPr bwMode="auto">
          <a:xfrm>
            <a:off x="4224338" y="3284538"/>
            <a:ext cx="19431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Enumerazione dei poteri conferiti</a:t>
            </a:r>
          </a:p>
        </p:txBody>
      </p:sp>
      <p:cxnSp>
        <p:nvCxnSpPr>
          <p:cNvPr id="31" name="Connettore 2 30"/>
          <p:cNvCxnSpPr/>
          <p:nvPr/>
        </p:nvCxnSpPr>
        <p:spPr>
          <a:xfrm flipV="1">
            <a:off x="2927350" y="1557339"/>
            <a:ext cx="431800" cy="3587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CasellaDiTesto 34"/>
          <p:cNvSpPr txBox="1">
            <a:spLocks noChangeArrowheads="1"/>
          </p:cNvSpPr>
          <p:nvPr/>
        </p:nvSpPr>
        <p:spPr bwMode="auto">
          <a:xfrm>
            <a:off x="2927350" y="476251"/>
            <a:ext cx="3024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/>
              <a:t>Tutto ciò che non è conferito resta allo Stato (principio di attribuzione)</a:t>
            </a:r>
          </a:p>
        </p:txBody>
      </p:sp>
      <p:cxnSp>
        <p:nvCxnSpPr>
          <p:cNvPr id="44" name="Connettore 2 43"/>
          <p:cNvCxnSpPr/>
          <p:nvPr/>
        </p:nvCxnSpPr>
        <p:spPr>
          <a:xfrm>
            <a:off x="3719513" y="2636838"/>
            <a:ext cx="863600" cy="57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3" name="CasellaDiTesto 44"/>
          <p:cNvSpPr txBox="1">
            <a:spLocks noChangeArrowheads="1"/>
          </p:cNvSpPr>
          <p:nvPr/>
        </p:nvSpPr>
        <p:spPr bwMode="auto">
          <a:xfrm>
            <a:off x="7032625" y="549275"/>
            <a:ext cx="3240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i="1">
                <a:solidFill>
                  <a:srgbClr val="FF0000"/>
                </a:solidFill>
              </a:rPr>
              <a:t>Stato regionale</a:t>
            </a:r>
          </a:p>
        </p:txBody>
      </p:sp>
      <p:cxnSp>
        <p:nvCxnSpPr>
          <p:cNvPr id="37" name="Connettore 1 36"/>
          <p:cNvCxnSpPr/>
          <p:nvPr/>
        </p:nvCxnSpPr>
        <p:spPr>
          <a:xfrm>
            <a:off x="6311900" y="2924175"/>
            <a:ext cx="0" cy="1009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4511676" y="3933826"/>
            <a:ext cx="1800225" cy="100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5880100" y="3933826"/>
            <a:ext cx="431800" cy="100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6311900" y="4005264"/>
            <a:ext cx="43180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>
            <a:off x="6311901" y="4005264"/>
            <a:ext cx="1368425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>
            <a:off x="6311900" y="4005263"/>
            <a:ext cx="2808288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6240464" y="386080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207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79576" y="260649"/>
            <a:ext cx="7772400" cy="4320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Enti, uffici, organi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847528" y="342900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Soggetti di diritto</a:t>
            </a:r>
          </a:p>
          <a:p>
            <a:r>
              <a:rPr lang="it-IT" dirty="0"/>
              <a:t>(«</a:t>
            </a:r>
            <a:r>
              <a:rPr lang="it-IT" i="1" dirty="0"/>
              <a:t>centro di imputazione di diritti e doveri</a:t>
            </a:r>
            <a:r>
              <a:rPr lang="it-IT" dirty="0"/>
              <a:t>»)</a:t>
            </a:r>
            <a:endParaRPr lang="it-IT" dirty="0"/>
          </a:p>
        </p:txBody>
      </p:sp>
      <p:sp>
        <p:nvSpPr>
          <p:cNvPr id="5" name="Parentesi graffa aperta 4"/>
          <p:cNvSpPr/>
          <p:nvPr/>
        </p:nvSpPr>
        <p:spPr>
          <a:xfrm>
            <a:off x="4496368" y="2070140"/>
            <a:ext cx="163245" cy="416717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659614" y="5229200"/>
            <a:ext cx="158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privati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851850" y="170080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pubblici</a:t>
            </a:r>
            <a:endParaRPr lang="it-IT" dirty="0"/>
          </a:p>
        </p:txBody>
      </p:sp>
      <p:sp>
        <p:nvSpPr>
          <p:cNvPr id="8" name="Parentesi graffa aperta 7"/>
          <p:cNvSpPr/>
          <p:nvPr/>
        </p:nvSpPr>
        <p:spPr>
          <a:xfrm>
            <a:off x="5449814" y="4509120"/>
            <a:ext cx="70122" cy="1800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663952" y="4342717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Persone fisiche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663952" y="594928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Persone giuridiche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816080" y="4001288"/>
            <a:ext cx="3672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Codice civile-Art</a:t>
            </a:r>
            <a:r>
              <a:rPr lang="it-IT" sz="1200" b="1" dirty="0"/>
              <a:t>. 1.</a:t>
            </a:r>
            <a:br>
              <a:rPr lang="it-IT" sz="1200" b="1" dirty="0"/>
            </a:br>
            <a:r>
              <a:rPr lang="it-IT" sz="1200" b="1" dirty="0"/>
              <a:t>Capacità giuridica.</a:t>
            </a:r>
            <a:endParaRPr lang="it-IT" sz="1200" dirty="0"/>
          </a:p>
          <a:p>
            <a:r>
              <a:rPr lang="it-IT" sz="1200" dirty="0"/>
              <a:t>La capacità giuridica si acquista dal momento della nascita.</a:t>
            </a:r>
          </a:p>
          <a:p>
            <a:r>
              <a:rPr lang="it-IT" sz="1200" dirty="0"/>
              <a:t>I diritti che la legge riconosce a favore del concepito sono subordinati all'evento della nascita.</a:t>
            </a:r>
          </a:p>
          <a:p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871864" y="2070140"/>
            <a:ext cx="32403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Codice civile-Art</a:t>
            </a:r>
            <a:r>
              <a:rPr lang="it-IT" sz="1200" b="1" dirty="0"/>
              <a:t>. 11</a:t>
            </a:r>
            <a:r>
              <a:rPr lang="it-IT" sz="1200" b="1" dirty="0"/>
              <a:t>. Persone </a:t>
            </a:r>
            <a:r>
              <a:rPr lang="it-IT" sz="1200" b="1" dirty="0"/>
              <a:t>giuridiche pubbliche.</a:t>
            </a:r>
            <a:endParaRPr lang="it-IT" sz="1200" dirty="0"/>
          </a:p>
          <a:p>
            <a:r>
              <a:rPr lang="it-IT" sz="1200" dirty="0"/>
              <a:t>Le province e i comuni, nonché gli enti pubblici riconosciuti come persone giuridiche, godono dei diritti secondo le leggi e gli usi osservati come </a:t>
            </a:r>
            <a:r>
              <a:rPr lang="it-IT" sz="1200" dirty="0"/>
              <a:t>diritto </a:t>
            </a:r>
            <a:r>
              <a:rPr lang="it-IT" sz="1200" dirty="0"/>
              <a:t>pubblico.</a:t>
            </a:r>
          </a:p>
          <a:p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816080" y="5516450"/>
            <a:ext cx="374441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Art. 1</a:t>
            </a:r>
            <a:r>
              <a:rPr lang="it-IT" sz="1200" b="1" dirty="0"/>
              <a:t>. Procedimento </a:t>
            </a:r>
            <a:r>
              <a:rPr lang="it-IT" sz="1200" b="1" dirty="0"/>
              <a:t>per l'acquisto della </a:t>
            </a:r>
            <a:r>
              <a:rPr lang="it-IT" sz="1200" b="1" dirty="0"/>
              <a:t>personalità giuridica (DPR 361/2000)</a:t>
            </a:r>
            <a:endParaRPr lang="it-IT" sz="1200" b="1" dirty="0"/>
          </a:p>
          <a:p>
            <a:r>
              <a:rPr lang="it-IT" sz="1200" dirty="0"/>
              <a:t>1. Salvo quanto previsto dagli articoli 7 e 9, le associazioni, le fondazioni e le altre istituzioni di carattere privato acquistano la </a:t>
            </a:r>
            <a:r>
              <a:rPr lang="it-IT" sz="1200" dirty="0"/>
              <a:t>personalità </a:t>
            </a:r>
            <a:r>
              <a:rPr lang="it-IT" sz="1200" dirty="0"/>
              <a:t>giuridica mediante il riconoscimento determinato dall'iscrizione nel registro delle persone giuridiche, istituito presso le prefetture.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3744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847528" y="242088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</a:t>
            </a:r>
            <a:r>
              <a:rPr lang="it-IT" dirty="0"/>
              <a:t> = persona giuridica pubblica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999656" y="314096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Ufficio</a:t>
            </a:r>
            <a:r>
              <a:rPr lang="it-IT" dirty="0"/>
              <a:t> = articolazione organizzativa dell’Ente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105418" y="3861049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Organo</a:t>
            </a:r>
            <a:r>
              <a:rPr lang="it-IT" dirty="0"/>
              <a:t> = ufficio cui è attribuita la capacità di agire per conto dell’ente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35760" y="404665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	</a:t>
            </a:r>
            <a:r>
              <a:rPr lang="it-IT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 &amp; Organi</a:t>
            </a:r>
            <a:endParaRPr lang="it-IT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015880" y="4797153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Titolare</a:t>
            </a:r>
            <a:r>
              <a:rPr lang="it-IT" dirty="0"/>
              <a:t> = persona fisica che ricopre la funzione nell’organo</a:t>
            </a:r>
            <a:endParaRPr lang="it-IT" dirty="0"/>
          </a:p>
        </p:txBody>
      </p:sp>
      <p:pic>
        <p:nvPicPr>
          <p:cNvPr id="1026" name="Picture 2" descr="http://www.quirinale.it/qrnw/statico/simboli/emblema/immagini/emblema_g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2204864"/>
            <a:ext cx="602467" cy="67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2.gstatic.com/images?q=tbn:ANd9GcSyVfxti9aFb3-6tLjvqcBF9mDbtB2xIgO3yY6bgOGKhMl2G6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463" y="2708921"/>
            <a:ext cx="1016884" cy="71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3.gstatic.com/images?q=tbn:ANd9GcRFRLfA5TSt2hgz-MxIURzORsUjTJaHKQSsnlWQDxHyR40gV0RV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242" y="3910886"/>
            <a:ext cx="990941" cy="74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Risultati immagini per gentiloni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3" y="5517232"/>
            <a:ext cx="1092309" cy="75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224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4" y="476250"/>
            <a:ext cx="7775575" cy="431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4000"/>
              <a:t>1948 – art. 114 s.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3388" y="1196975"/>
            <a:ext cx="8640762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mtClean="0"/>
              <a:t>Art. 114</a:t>
            </a:r>
            <a:endParaRPr lang="it-IT" altLang="it-IT" sz="3600"/>
          </a:p>
          <a:p>
            <a:pPr>
              <a:lnSpc>
                <a:spcPct val="90000"/>
              </a:lnSpc>
            </a:pPr>
            <a:r>
              <a:rPr lang="it-IT" altLang="it-IT" sz="3600"/>
              <a:t>«La Repubblica si riparte in Regioni, Provincie e Comuni».</a:t>
            </a:r>
          </a:p>
          <a:p>
            <a:pPr>
              <a:lnSpc>
                <a:spcPct val="90000"/>
              </a:lnSpc>
            </a:pPr>
            <a:r>
              <a:rPr lang="it-IT" altLang="it-IT" sz="3600"/>
              <a:t/>
            </a:r>
            <a:br>
              <a:rPr lang="it-IT" altLang="it-IT" sz="3600"/>
            </a:br>
            <a:r>
              <a:rPr lang="it-IT" altLang="it-IT" smtClean="0"/>
              <a:t>Art. 115</a:t>
            </a:r>
          </a:p>
          <a:p>
            <a:pPr>
              <a:lnSpc>
                <a:spcPct val="90000"/>
              </a:lnSpc>
            </a:pPr>
            <a:r>
              <a:rPr lang="it-IT" altLang="it-IT" smtClean="0"/>
              <a:t>«Le Regioni sono costituite in enti autonomi con propri poteri e funzioni secondo i principî fissati nella Costituzione». </a:t>
            </a:r>
          </a:p>
          <a:p>
            <a:pPr>
              <a:lnSpc>
                <a:spcPct val="90000"/>
              </a:lnSpc>
            </a:pPr>
            <a:r>
              <a:rPr lang="it-IT" altLang="it-IT" smtClean="0"/>
              <a:t> </a:t>
            </a:r>
          </a:p>
          <a:p>
            <a:pPr algn="l">
              <a:lnSpc>
                <a:spcPct val="90000"/>
              </a:lnSpc>
            </a:pPr>
            <a:r>
              <a:rPr lang="it-IT" altLang="it-IT" smtClean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4000672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0162" y="1214438"/>
            <a:ext cx="5831681" cy="3238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sz="3000" dirty="0"/>
              <a:t>1948 – art. 114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01541" y="1754981"/>
            <a:ext cx="6480572" cy="39957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3500" dirty="0"/>
              <a:t>Art. 114 del 1948</a:t>
            </a:r>
          </a:p>
          <a:p>
            <a:pPr>
              <a:lnSpc>
                <a:spcPct val="90000"/>
              </a:lnSpc>
            </a:pPr>
            <a:r>
              <a:rPr lang="it-IT" altLang="it-IT" sz="3500" dirty="0"/>
              <a:t>«La Repubblica si riparte in Regioni, Provincie e Comuni».</a:t>
            </a:r>
          </a:p>
          <a:p>
            <a:pPr>
              <a:lnSpc>
                <a:spcPct val="90000"/>
              </a:lnSpc>
            </a:pPr>
            <a:endParaRPr lang="it-IT" altLang="it-IT" sz="2700" dirty="0"/>
          </a:p>
          <a:p>
            <a:pPr>
              <a:lnSpc>
                <a:spcPct val="90000"/>
              </a:lnSpc>
            </a:pPr>
            <a:r>
              <a:rPr lang="it-IT" altLang="it-IT" sz="3500" dirty="0"/>
              <a:t>2001 - art. 114</a:t>
            </a:r>
          </a:p>
          <a:p>
            <a:pPr algn="just">
              <a:lnSpc>
                <a:spcPct val="90000"/>
              </a:lnSpc>
            </a:pPr>
            <a:r>
              <a:rPr lang="it-IT" altLang="it-IT" sz="3500" dirty="0"/>
              <a:t>«</a:t>
            </a:r>
            <a:r>
              <a:rPr lang="it-IT" sz="3500" dirty="0"/>
              <a:t>La Repubblica è costituita dai Comuni, dalle Province, dalle Città metropolitane, dalle Regioni e dallo Stato».</a:t>
            </a:r>
            <a:r>
              <a:rPr lang="it-IT" altLang="it-IT" dirty="0" smtClean="0">
                <a:solidFill>
                  <a:schemeClr val="tx1"/>
                </a:solidFill>
              </a:rPr>
              <a:t> </a:t>
            </a:r>
          </a:p>
          <a:p>
            <a:pPr algn="l">
              <a:lnSpc>
                <a:spcPct val="90000"/>
              </a:lnSpc>
            </a:pPr>
            <a:r>
              <a:rPr lang="it-IT" altLang="it-IT" dirty="0" smtClean="0"/>
              <a:t>  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281881" y="304800"/>
            <a:ext cx="7743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>
                <a:solidFill>
                  <a:srgbClr val="FF0000"/>
                </a:solidFill>
              </a:rPr>
              <a:t>La «rivoluzione» del 2001</a:t>
            </a:r>
            <a:endParaRPr lang="it-IT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257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63552" y="620689"/>
            <a:ext cx="8064896" cy="518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Art. 117 Cost. 1948</a:t>
            </a:r>
          </a:p>
          <a:p>
            <a:pPr>
              <a:lnSpc>
                <a:spcPct val="80000"/>
              </a:lnSpc>
            </a:pPr>
            <a:endParaRPr lang="it-IT" dirty="0"/>
          </a:p>
          <a:p>
            <a:pPr>
              <a:lnSpc>
                <a:spcPct val="80000"/>
              </a:lnSpc>
            </a:pPr>
            <a:r>
              <a:rPr lang="it-IT" dirty="0"/>
              <a:t>«La Regione emana per le seguenti materie norme legislative nei limiti dei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principî fondamentali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stabiliti dalle leggi dello Stato, sempreché le norme stesse non siano in contrasto con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l'interesse nazionale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>e con quello di altre Regioni:</a:t>
            </a:r>
            <a:br>
              <a:rPr lang="it-IT" dirty="0"/>
            </a:br>
            <a:endParaRPr lang="it-IT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/>
              <a:t>---</a:t>
            </a:r>
            <a:endParaRPr lang="it-IT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fiere e mercati;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beneficenza pubblica ed assistenza sanitaria ed ospedaliera;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istruzione artigiana e professionale e assistenza scolastica;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musei e biblioteche di enti locali;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urbanistica;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turismo ed industria alberghiera;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tranvie e linee automobilistiche di </a:t>
            </a:r>
            <a:r>
              <a:rPr lang="it-IT" dirty="0">
                <a:solidFill>
                  <a:srgbClr val="FF0000"/>
                </a:solidFill>
              </a:rPr>
              <a:t>interesse regionale</a:t>
            </a:r>
            <a:r>
              <a:rPr lang="it-IT" dirty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viabilità, acquedotti e lavori pubblici di </a:t>
            </a:r>
            <a:r>
              <a:rPr lang="it-IT" dirty="0">
                <a:solidFill>
                  <a:srgbClr val="FF0000"/>
                </a:solidFill>
              </a:rPr>
              <a:t>interesse regionale</a:t>
            </a:r>
            <a:r>
              <a:rPr lang="it-IT" dirty="0"/>
              <a:t>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 err="1"/>
              <a:t>---</a:t>
            </a:r>
            <a:endParaRPr lang="it-IT" dirty="0"/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agricoltura e foreste;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it-IT" dirty="0"/>
              <a:t>artigianato;</a:t>
            </a:r>
            <a:br>
              <a:rPr lang="it-IT" dirty="0"/>
            </a:br>
            <a:r>
              <a:rPr lang="it-IT" dirty="0"/>
              <a:t>altre materie indicate da leggi costituzionali.</a:t>
            </a:r>
            <a:br>
              <a:rPr lang="it-IT" dirty="0"/>
            </a:br>
            <a:endParaRPr lang="it-IT" dirty="0"/>
          </a:p>
          <a:p>
            <a:pPr>
              <a:lnSpc>
                <a:spcPct val="80000"/>
              </a:lnSpc>
            </a:pPr>
            <a:r>
              <a:rPr lang="it-IT" dirty="0"/>
              <a:t>Le leggi della Repubblica possono demandare alla Regione il potere di emanare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 per la loro attuazione</a:t>
            </a:r>
            <a:r>
              <a:rPr lang="it-IT" dirty="0"/>
              <a:t>.»</a:t>
            </a:r>
          </a:p>
          <a:p>
            <a:pPr>
              <a:lnSpc>
                <a:spcPct val="80000"/>
              </a:lnSpc>
            </a:pPr>
            <a:endParaRPr lang="it-IT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9408368" y="1268760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/>
          <p:cNvSpPr/>
          <p:nvPr/>
        </p:nvSpPr>
        <p:spPr>
          <a:xfrm>
            <a:off x="8328248" y="2348880"/>
            <a:ext cx="1728192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Competenza “concorrente”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5159896" y="1700808"/>
            <a:ext cx="3024336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ttangolo 7"/>
          <p:cNvSpPr/>
          <p:nvPr/>
        </p:nvSpPr>
        <p:spPr>
          <a:xfrm>
            <a:off x="8328248" y="3429000"/>
            <a:ext cx="1872208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Limite di merito</a:t>
            </a:r>
          </a:p>
        </p:txBody>
      </p:sp>
    </p:spTree>
    <p:extLst>
      <p:ext uri="{BB962C8B-B14F-4D97-AF65-F5344CB8AC3E}">
        <p14:creationId xmlns:p14="http://schemas.microsoft.com/office/powerpoint/2010/main" val="505791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75520" y="404664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Art. 117 Cost. 2001</a:t>
            </a:r>
          </a:p>
          <a:p>
            <a:endParaRPr lang="it-IT" dirty="0"/>
          </a:p>
          <a:p>
            <a:r>
              <a:rPr lang="it-IT" dirty="0"/>
              <a:t>Lo Stato ha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esclusiva </a:t>
            </a:r>
            <a:r>
              <a:rPr lang="it-IT" dirty="0"/>
              <a:t>nelle seguenti materie:</a:t>
            </a:r>
          </a:p>
          <a:p>
            <a:r>
              <a:rPr lang="it-IT" i="1" dirty="0"/>
              <a:t>a)</a:t>
            </a:r>
            <a:r>
              <a:rPr lang="it-IT" dirty="0"/>
              <a:t> politica estera e rapporti internazionali dello Stato; rapporti dello Stato con l'Unione europea; diritto di asilo e condizione giuridica dei cittadini di Stati non appartenenti all'Unione europea;</a:t>
            </a:r>
          </a:p>
          <a:p>
            <a:r>
              <a:rPr lang="it-IT" i="1" dirty="0"/>
              <a:t>b)</a:t>
            </a:r>
            <a:r>
              <a:rPr lang="it-IT" dirty="0"/>
              <a:t> immigrazione;</a:t>
            </a:r>
          </a:p>
          <a:p>
            <a:r>
              <a:rPr lang="it-IT" i="1" dirty="0"/>
              <a:t>c)</a:t>
            </a:r>
            <a:r>
              <a:rPr lang="it-IT" dirty="0"/>
              <a:t> rapporti tra la Repubblica e le confessioni religiose;</a:t>
            </a:r>
          </a:p>
          <a:p>
            <a:r>
              <a:rPr lang="it-IT" i="1" dirty="0"/>
              <a:t>d)</a:t>
            </a:r>
            <a:r>
              <a:rPr lang="it-IT" dirty="0"/>
              <a:t> difesa e Forze armate; sicurezza dello Stato; armi, munizioni ed esplosivi;</a:t>
            </a:r>
          </a:p>
          <a:p>
            <a:r>
              <a:rPr lang="it-IT" i="1" dirty="0"/>
              <a:t>e)</a:t>
            </a:r>
            <a:r>
              <a:rPr lang="it-IT" dirty="0"/>
              <a:t> moneta, tutela del risparmio e mercati finanziari; tutela della concorrenza; sistema valutario; </a:t>
            </a:r>
            <a:r>
              <a:rPr lang="it-IT" dirty="0" err="1"/>
              <a:t>sistematributario</a:t>
            </a:r>
            <a:r>
              <a:rPr lang="it-IT" dirty="0"/>
              <a:t> e contabile dello Stato; perequazione delle risorse </a:t>
            </a:r>
            <a:r>
              <a:rPr lang="it-IT" dirty="0" err="1"/>
              <a:t>finanziarie…</a:t>
            </a:r>
            <a:endParaRPr lang="it-IT" dirty="0"/>
          </a:p>
          <a:p>
            <a:endParaRPr lang="it-IT" dirty="0"/>
          </a:p>
          <a:p>
            <a:r>
              <a:rPr lang="it-IT" dirty="0"/>
              <a:t>Sono materie di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legislazione concorrente </a:t>
            </a:r>
            <a:r>
              <a:rPr lang="it-IT" dirty="0"/>
              <a:t>quelle relative a: rapporti internazionali e con l'Unione europea delle Regioni; commercio con l'estero; tutela e sicurezza del lavoro; istruzione, salva l'autonomia delle istituzioni scolastiche e con esclusione della istruzione e della formazione professionale; professioni; ricerca scientifica e tecnologica e sostegno all'innovazione per i settori produttivi; tutela della salute; alimentazione; ordinamento sportivo; protezione civile; governo del territorio; porti e aeroporti civili; grandi reti di trasporto e di </a:t>
            </a:r>
            <a:r>
              <a:rPr lang="it-IT" dirty="0" err="1"/>
              <a:t>navigazione…</a:t>
            </a:r>
            <a:r>
              <a:rPr lang="it-IT" dirty="0"/>
              <a:t>.</a:t>
            </a:r>
          </a:p>
          <a:p>
            <a:endParaRPr lang="it-IT" dirty="0"/>
          </a:p>
          <a:p>
            <a:r>
              <a:rPr lang="it-IT" dirty="0"/>
              <a:t>Spetta alle Regioni la potestà legislativa in riferimento ad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ogni materia non espressamente riservata</a:t>
            </a:r>
            <a:r>
              <a:rPr lang="it-IT" dirty="0"/>
              <a:t> alla legislazione dello Stato.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5572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89195"/>
            <a:ext cx="9144000" cy="525205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Forme di Stato, forme di governo</a:t>
            </a:r>
            <a:endParaRPr lang="it-IT" sz="3200" dirty="0"/>
          </a:p>
        </p:txBody>
      </p:sp>
      <p:sp>
        <p:nvSpPr>
          <p:cNvPr id="11" name="AutoShape 8" descr="Risultati immagini per palazzo chigi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6547418" y="1794513"/>
            <a:ext cx="4524235" cy="128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it-IT" dirty="0" smtClean="0"/>
              <a:t>«forma di governo»</a:t>
            </a:r>
          </a:p>
          <a:p>
            <a:r>
              <a:rPr lang="it-IT" dirty="0" smtClean="0"/>
              <a:t>=</a:t>
            </a:r>
          </a:p>
          <a:p>
            <a:r>
              <a:rPr lang="it-IT" dirty="0" smtClean="0"/>
              <a:t>rapporti tra organi politici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89686" y="1993557"/>
            <a:ext cx="57500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Monarchia costituzionale</a:t>
            </a:r>
          </a:p>
          <a:p>
            <a:endParaRPr lang="it-IT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presidenziale</a:t>
            </a:r>
          </a:p>
          <a:p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semi-presidenziale</a:t>
            </a:r>
            <a:endParaRPr lang="it-IT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parlamentare</a:t>
            </a:r>
          </a:p>
          <a:p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«direttoriale»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97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389195"/>
            <a:ext cx="9144000" cy="525205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Forme di Stato, forme di governo</a:t>
            </a:r>
            <a:endParaRPr lang="it-IT" sz="3200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469" y="1849009"/>
            <a:ext cx="1672153" cy="1112742"/>
          </a:xfrm>
          <a:prstGeom prst="rect">
            <a:avLst/>
          </a:prstGeom>
        </p:spPr>
      </p:pic>
      <p:cxnSp>
        <p:nvCxnSpPr>
          <p:cNvPr id="9" name="Connettore 2 8"/>
          <p:cNvCxnSpPr/>
          <p:nvPr/>
        </p:nvCxnSpPr>
        <p:spPr>
          <a:xfrm>
            <a:off x="3228803" y="2636108"/>
            <a:ext cx="1269056" cy="3954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2268" y="2763409"/>
            <a:ext cx="1380865" cy="918903"/>
          </a:xfrm>
          <a:prstGeom prst="rect">
            <a:avLst/>
          </a:prstGeom>
        </p:spPr>
      </p:pic>
      <p:cxnSp>
        <p:nvCxnSpPr>
          <p:cNvPr id="15" name="Connettore 2 14"/>
          <p:cNvCxnSpPr/>
          <p:nvPr/>
        </p:nvCxnSpPr>
        <p:spPr>
          <a:xfrm flipV="1">
            <a:off x="3286897" y="1952368"/>
            <a:ext cx="1136822" cy="46131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6" name="Picture 12" descr="Risultati immagini per montecitori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860" y="975234"/>
            <a:ext cx="1188034" cy="143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Connettore 4 16"/>
          <p:cNvCxnSpPr/>
          <p:nvPr/>
        </p:nvCxnSpPr>
        <p:spPr>
          <a:xfrm rot="16200000" flipH="1">
            <a:off x="5698314" y="2254056"/>
            <a:ext cx="453081" cy="311022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magin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2184" y="4659783"/>
            <a:ext cx="4547159" cy="1743075"/>
          </a:xfrm>
          <a:prstGeom prst="rect">
            <a:avLst/>
          </a:prstGeom>
        </p:spPr>
      </p:pic>
      <p:sp>
        <p:nvSpPr>
          <p:cNvPr id="3" name="Parentesi graffa aperta 2"/>
          <p:cNvSpPr/>
          <p:nvPr/>
        </p:nvSpPr>
        <p:spPr>
          <a:xfrm rot="10800000">
            <a:off x="6434274" y="1765000"/>
            <a:ext cx="1046205" cy="463785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AutoShape 8" descr="Risultati immagini per palazzo chigi"/>
          <p:cNvSpPr txBox="1">
            <a:spLocks noChangeAspect="1" noChangeArrowheads="1"/>
          </p:cNvSpPr>
          <p:nvPr/>
        </p:nvSpPr>
        <p:spPr bwMode="auto">
          <a:xfrm>
            <a:off x="7251753" y="3878839"/>
            <a:ext cx="4524235" cy="128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«forma di Stato»</a:t>
            </a:r>
          </a:p>
          <a:p>
            <a:r>
              <a:rPr lang="it-IT" dirty="0" smtClean="0"/>
              <a:t>=</a:t>
            </a:r>
          </a:p>
          <a:p>
            <a:r>
              <a:rPr lang="it-IT" dirty="0" smtClean="0"/>
              <a:t>rapporti tra apparati e popolo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467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4314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 di stato: classificazioni</a:t>
            </a:r>
            <a:endPara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96" y="634315"/>
            <a:ext cx="6705600" cy="6013620"/>
          </a:xfrm>
        </p:spPr>
        <p:txBody>
          <a:bodyPr>
            <a:normAutofit fontScale="62500" lnSpcReduction="20000"/>
          </a:bodyPr>
          <a:lstStyle/>
          <a:p>
            <a:endParaRPr lang="it-IT" dirty="0"/>
          </a:p>
          <a:p>
            <a:r>
              <a:rPr lang="it-IT" b="1" dirty="0" smtClean="0"/>
              <a:t>a</a:t>
            </a:r>
            <a:r>
              <a:rPr lang="it-IT" b="1" dirty="0"/>
              <a:t>) Classificazione basata sul rapporto politica - diritto </a:t>
            </a:r>
            <a:endParaRPr lang="it-IT" b="1" dirty="0" smtClean="0"/>
          </a:p>
          <a:p>
            <a:pPr marL="0" indent="0">
              <a:buNone/>
            </a:pPr>
            <a:r>
              <a:rPr lang="it-IT" dirty="0"/>
              <a:t>Stato </a:t>
            </a:r>
            <a:r>
              <a:rPr lang="it-IT" dirty="0" smtClean="0"/>
              <a:t>patrimoniale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Monarchia assoluta 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  <a:hlinkClick r:id="rId2" action="ppaction://hlinkpres?slideindex=1&amp;slidetitle="/>
              </a:rPr>
              <a:t>Stato di diritto </a:t>
            </a: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Stato costituzionale di diritto </a:t>
            </a: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dirty="0"/>
              <a:t>Stato di democrazia popolare 	</a:t>
            </a:r>
            <a:endParaRPr lang="it-IT" dirty="0" smtClean="0"/>
          </a:p>
          <a:p>
            <a:r>
              <a:rPr lang="it-IT" b="1" dirty="0" smtClean="0"/>
              <a:t>b</a:t>
            </a:r>
            <a:r>
              <a:rPr lang="it-IT" b="1" dirty="0"/>
              <a:t>) Classificazione basata sui fini dello Stato in relazione ai cittadini </a:t>
            </a:r>
            <a:endParaRPr lang="it-IT" b="1" dirty="0" smtClean="0"/>
          </a:p>
          <a:p>
            <a:pPr marL="0" indent="0">
              <a:buNone/>
            </a:pPr>
            <a:r>
              <a:rPr lang="it-IT" sz="2900" dirty="0">
                <a:solidFill>
                  <a:srgbClr val="FF0000"/>
                </a:solidFill>
              </a:rPr>
              <a:t>Stato “di polizia” (</a:t>
            </a:r>
            <a:r>
              <a:rPr lang="it-IT" sz="2900" i="1" dirty="0" err="1">
                <a:solidFill>
                  <a:srgbClr val="FF0000"/>
                </a:solidFill>
              </a:rPr>
              <a:t>Polizeistaat</a:t>
            </a:r>
            <a:r>
              <a:rPr lang="it-IT" sz="2900" dirty="0">
                <a:solidFill>
                  <a:srgbClr val="FF0000"/>
                </a:solidFill>
              </a:rPr>
              <a:t>) </a:t>
            </a:r>
          </a:p>
          <a:p>
            <a:pPr marL="0" indent="0">
              <a:buNone/>
            </a:pPr>
            <a:r>
              <a:rPr lang="it-IT" dirty="0">
                <a:solidFill>
                  <a:schemeClr val="accent2">
                    <a:lumMod val="50000"/>
                  </a:schemeClr>
                </a:solidFill>
              </a:rPr>
              <a:t>Stato liberale </a:t>
            </a:r>
            <a:endParaRPr lang="it-IT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hlinkClick r:id="rId3" action="ppaction://hlinkpres?slideindex=1&amp;slidetitle="/>
              </a:rPr>
              <a:t>Stato sociale </a:t>
            </a:r>
            <a:r>
              <a:rPr lang="it-IT" dirty="0"/>
              <a:t>	</a:t>
            </a:r>
            <a:endParaRPr lang="it-IT" dirty="0" smtClean="0"/>
          </a:p>
          <a:p>
            <a:pPr marL="0" indent="0">
              <a:buNone/>
            </a:pPr>
            <a:r>
              <a:rPr lang="it-IT" dirty="0"/>
              <a:t>Stato socialista</a:t>
            </a:r>
            <a:endParaRPr lang="it-IT" dirty="0" smtClean="0"/>
          </a:p>
          <a:p>
            <a:r>
              <a:rPr lang="it-IT" b="1" dirty="0" smtClean="0"/>
              <a:t>c</a:t>
            </a:r>
            <a:r>
              <a:rPr lang="it-IT" b="1" dirty="0"/>
              <a:t>) Classificazioni basate sul rapporto centro - periferia </a:t>
            </a:r>
            <a:r>
              <a:rPr lang="it-IT" dirty="0"/>
              <a:t>	</a:t>
            </a:r>
          </a:p>
          <a:p>
            <a:pPr marL="0" indent="0">
              <a:buNone/>
            </a:pPr>
            <a:r>
              <a:rPr lang="it-IT" dirty="0" smtClean="0">
                <a:hlinkClick r:id="rId4" action="ppaction://hlinkpres?slideindex=1&amp;slidetitle="/>
              </a:rPr>
              <a:t>Confederazione </a:t>
            </a:r>
          </a:p>
          <a:p>
            <a:pPr marL="0" indent="0">
              <a:buNone/>
            </a:pPr>
            <a:r>
              <a:rPr lang="it-IT" dirty="0" smtClean="0">
                <a:hlinkClick r:id="rId4" action="ppaction://hlinkpres?slideindex=1&amp;slidetitle="/>
              </a:rPr>
              <a:t>Stato </a:t>
            </a:r>
            <a:r>
              <a:rPr lang="it-IT" dirty="0">
                <a:hlinkClick r:id="rId4" action="ppaction://hlinkpres?slideindex=1&amp;slidetitle="/>
              </a:rPr>
              <a:t>federale </a:t>
            </a:r>
          </a:p>
          <a:p>
            <a:pPr marL="0" indent="0">
              <a:buNone/>
            </a:pPr>
            <a:r>
              <a:rPr lang="it-IT" smtClean="0">
                <a:hlinkClick r:id="rId4" action="ppaction://hlinkpres?slideindex=1&amp;slidetitle="/>
              </a:rPr>
              <a:t>Stato regionale</a:t>
            </a:r>
            <a:r>
              <a:rPr lang="it-IT" dirty="0"/>
              <a:t>	</a:t>
            </a:r>
          </a:p>
          <a:p>
            <a:pPr marL="0" indent="0">
              <a:buNone/>
            </a:pPr>
            <a:r>
              <a:rPr lang="it-IT" dirty="0" smtClean="0"/>
              <a:t>Stato </a:t>
            </a:r>
            <a:r>
              <a:rPr lang="it-IT" dirty="0"/>
              <a:t>centralizzato 	</a:t>
            </a:r>
          </a:p>
          <a:p>
            <a:pPr marL="0" indent="0">
              <a:buNone/>
            </a:pPr>
            <a:r>
              <a:rPr lang="it-IT" dirty="0"/>
              <a:t>		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652951" y="724930"/>
            <a:ext cx="322923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 </a:t>
            </a:r>
            <a:r>
              <a:rPr lang="it-IT" i="1" dirty="0"/>
              <a:t>NB: non c’è nessuna corrispondenza necessaria tra la stessa riga nelle diverse </a:t>
            </a:r>
            <a:r>
              <a:rPr lang="it-IT" i="1" dirty="0" smtClean="0"/>
              <a:t>classificazioni: </a:t>
            </a:r>
            <a:r>
              <a:rPr lang="it-IT" i="1" dirty="0"/>
              <a:t>benché ci possa essere una certa corrispondenza tra a) e b) (per es. la monarchia assoluta illuminata è stata anche un </a:t>
            </a:r>
            <a:r>
              <a:rPr lang="it-IT" i="1" dirty="0" err="1"/>
              <a:t>Polizeistaat</a:t>
            </a:r>
            <a:r>
              <a:rPr lang="it-IT" i="1" dirty="0"/>
              <a:t> e lo Stato di diritto </a:t>
            </a:r>
            <a:r>
              <a:rPr lang="it-IT" i="1" dirty="0" smtClean="0"/>
              <a:t>è </a:t>
            </a:r>
            <a:r>
              <a:rPr lang="it-IT" i="1" dirty="0"/>
              <a:t>stato per lo più uno Stato liberale, nessuna corrispondenza c’è mai con la classificazione basata sul rapporto centro – periferia). Le etichette indicano le forme di Stato più comuni, ma le classificazioni sono tante e varie.</a:t>
            </a:r>
          </a:p>
        </p:txBody>
      </p:sp>
    </p:spTree>
    <p:extLst>
      <p:ext uri="{BB962C8B-B14F-4D97-AF65-F5344CB8AC3E}">
        <p14:creationId xmlns:p14="http://schemas.microsoft.com/office/powerpoint/2010/main" val="281813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0"/>
          <p:cNvSpPr>
            <a:spLocks noChangeArrowheads="1"/>
          </p:cNvSpPr>
          <p:nvPr/>
        </p:nvSpPr>
        <p:spPr bwMode="auto">
          <a:xfrm>
            <a:off x="2351088" y="3500438"/>
            <a:ext cx="20891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5" name="Oval 23"/>
          <p:cNvSpPr>
            <a:spLocks noChangeArrowheads="1"/>
          </p:cNvSpPr>
          <p:nvPr/>
        </p:nvSpPr>
        <p:spPr bwMode="auto">
          <a:xfrm>
            <a:off x="7896225" y="4149725"/>
            <a:ext cx="1079500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76" name="Oval 22"/>
          <p:cNvSpPr>
            <a:spLocks noChangeArrowheads="1"/>
          </p:cNvSpPr>
          <p:nvPr/>
        </p:nvSpPr>
        <p:spPr bwMode="auto">
          <a:xfrm>
            <a:off x="9048751" y="2060576"/>
            <a:ext cx="11525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333376"/>
            <a:ext cx="7772400" cy="574675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L’ordinamento dello Stato e gli altri ordinamenti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2351089" y="3500438"/>
            <a:ext cx="5184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STATO UNITARIO   – (vedi: </a:t>
            </a:r>
            <a:r>
              <a:rPr lang="it-IT" altLang="it-IT" sz="1800" u="sng">
                <a:solidFill>
                  <a:schemeClr val="accent2"/>
                </a:solidFill>
                <a:hlinkClick r:id="rId3" action="ppaction://hlinkpres?slideindex=1&amp;slidetitle="/>
              </a:rPr>
              <a:t>sovranità</a:t>
            </a:r>
            <a:r>
              <a:rPr lang="it-IT" altLang="it-IT" sz="1800"/>
              <a:t>)</a:t>
            </a:r>
          </a:p>
        </p:txBody>
      </p: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4511676" y="1844675"/>
            <a:ext cx="1871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Ordinamento internazionale</a:t>
            </a:r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4583114" y="4941888"/>
            <a:ext cx="244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Ordinamenti derivati</a:t>
            </a:r>
          </a:p>
        </p:txBody>
      </p:sp>
      <p:sp>
        <p:nvSpPr>
          <p:cNvPr id="3081" name="AutoShape 14"/>
          <p:cNvSpPr>
            <a:spLocks noChangeArrowheads="1"/>
          </p:cNvSpPr>
          <p:nvPr/>
        </p:nvSpPr>
        <p:spPr bwMode="auto">
          <a:xfrm>
            <a:off x="6959600" y="5013326"/>
            <a:ext cx="865188" cy="144463"/>
          </a:xfrm>
          <a:prstGeom prst="rightArrow">
            <a:avLst>
              <a:gd name="adj1" fmla="val 50000"/>
              <a:gd name="adj2" fmla="val 1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7967664" y="4365626"/>
            <a:ext cx="1512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Regioni</a:t>
            </a:r>
          </a:p>
        </p:txBody>
      </p:sp>
      <p:sp>
        <p:nvSpPr>
          <p:cNvPr id="3083" name="Text Box 16"/>
          <p:cNvSpPr txBox="1">
            <a:spLocks noChangeArrowheads="1"/>
          </p:cNvSpPr>
          <p:nvPr/>
        </p:nvSpPr>
        <p:spPr bwMode="auto">
          <a:xfrm>
            <a:off x="7967663" y="5157788"/>
            <a:ext cx="1008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Enti locali</a:t>
            </a:r>
          </a:p>
        </p:txBody>
      </p:sp>
      <p:sp>
        <p:nvSpPr>
          <p:cNvPr id="3084" name="AutoShape 17"/>
          <p:cNvSpPr>
            <a:spLocks/>
          </p:cNvSpPr>
          <p:nvPr/>
        </p:nvSpPr>
        <p:spPr bwMode="auto">
          <a:xfrm>
            <a:off x="8832851" y="5013326"/>
            <a:ext cx="142875" cy="1008063"/>
          </a:xfrm>
          <a:prstGeom prst="leftBrace">
            <a:avLst>
              <a:gd name="adj1" fmla="val 587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85" name="Text Box 18"/>
          <p:cNvSpPr txBox="1">
            <a:spLocks noChangeArrowheads="1"/>
          </p:cNvSpPr>
          <p:nvPr/>
        </p:nvSpPr>
        <p:spPr bwMode="auto">
          <a:xfrm>
            <a:off x="9120188" y="5013326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province</a:t>
            </a:r>
          </a:p>
        </p:txBody>
      </p: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9120188" y="5516563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comuni</a:t>
            </a:r>
          </a:p>
        </p:txBody>
      </p:sp>
      <p:sp>
        <p:nvSpPr>
          <p:cNvPr id="3087" name="AutoShape 20"/>
          <p:cNvSpPr>
            <a:spLocks noChangeArrowheads="1"/>
          </p:cNvSpPr>
          <p:nvPr/>
        </p:nvSpPr>
        <p:spPr bwMode="auto">
          <a:xfrm>
            <a:off x="3575050" y="1916114"/>
            <a:ext cx="577850" cy="129698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88" name="AutoShape 21"/>
          <p:cNvSpPr>
            <a:spLocks noChangeArrowheads="1"/>
          </p:cNvSpPr>
          <p:nvPr/>
        </p:nvSpPr>
        <p:spPr bwMode="auto">
          <a:xfrm rot="10800000" flipH="1">
            <a:off x="3575051" y="4149725"/>
            <a:ext cx="576263" cy="13668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8832850" y="1916113"/>
            <a:ext cx="1511300" cy="1225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/>
          </a:p>
        </p:txBody>
      </p:sp>
      <p:sp>
        <p:nvSpPr>
          <p:cNvPr id="3090" name="AutoShape 14"/>
          <p:cNvSpPr>
            <a:spLocks noChangeArrowheads="1"/>
          </p:cNvSpPr>
          <p:nvPr/>
        </p:nvSpPr>
        <p:spPr bwMode="auto">
          <a:xfrm>
            <a:off x="6816725" y="2112963"/>
            <a:ext cx="865188" cy="144462"/>
          </a:xfrm>
          <a:prstGeom prst="rightArrow">
            <a:avLst>
              <a:gd name="adj1" fmla="val 50000"/>
              <a:gd name="adj2" fmla="val 149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3091" name="Text Box 10"/>
          <p:cNvSpPr>
            <a:spLocks noGrp="1" noChangeArrowheads="1"/>
          </p:cNvSpPr>
          <p:nvPr>
            <p:ph type="subTitle" idx="1"/>
          </p:nvPr>
        </p:nvSpPr>
        <p:spPr>
          <a:xfrm>
            <a:off x="7700963" y="1827214"/>
            <a:ext cx="2178050" cy="978729"/>
          </a:xfrm>
          <a:noFill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1800"/>
              <a:t>Organizzazioni internazionali</a:t>
            </a:r>
          </a:p>
          <a:p>
            <a:pPr eaLnBrk="1" hangingPunct="1">
              <a:spcBef>
                <a:spcPct val="50000"/>
              </a:spcBef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39077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0"/>
          <p:cNvSpPr>
            <a:spLocks noChangeArrowheads="1"/>
          </p:cNvSpPr>
          <p:nvPr/>
        </p:nvSpPr>
        <p:spPr bwMode="auto">
          <a:xfrm>
            <a:off x="2351088" y="3500438"/>
            <a:ext cx="208915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243" name="Oval 23"/>
          <p:cNvSpPr>
            <a:spLocks noChangeArrowheads="1"/>
          </p:cNvSpPr>
          <p:nvPr/>
        </p:nvSpPr>
        <p:spPr bwMode="auto">
          <a:xfrm>
            <a:off x="7896225" y="4149725"/>
            <a:ext cx="1079500" cy="9350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244" name="Oval 22"/>
          <p:cNvSpPr>
            <a:spLocks noChangeArrowheads="1"/>
          </p:cNvSpPr>
          <p:nvPr/>
        </p:nvSpPr>
        <p:spPr bwMode="auto">
          <a:xfrm>
            <a:off x="9048751" y="2060576"/>
            <a:ext cx="11525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63750" y="333376"/>
            <a:ext cx="7772400" cy="574675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L’ordinamento dello Stato e gli altri ordinamenti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052514"/>
            <a:ext cx="8642350" cy="5400675"/>
          </a:xfrm>
        </p:spPr>
        <p:txBody>
          <a:bodyPr/>
          <a:lstStyle/>
          <a:p>
            <a:pPr eaLnBrk="1" hangingPunct="1"/>
            <a:endParaRPr lang="it-IT" altLang="it-IT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2351089" y="3500438"/>
            <a:ext cx="5184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STATO UNITARIO   – (vedi: </a:t>
            </a:r>
            <a:r>
              <a:rPr lang="it-IT" altLang="it-IT" sz="1800" u="sng">
                <a:solidFill>
                  <a:schemeClr val="accent2"/>
                </a:solidFill>
                <a:hlinkClick r:id="rId3" action="ppaction://hlinkpres?slideindex=1&amp;slidetitle="/>
              </a:rPr>
              <a:t>sovranità</a:t>
            </a:r>
            <a:r>
              <a:rPr lang="it-IT" altLang="it-IT" sz="1800"/>
              <a:t>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11676" y="1844675"/>
            <a:ext cx="18716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Ordinamento internazionale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6456364" y="2276476"/>
            <a:ext cx="719137" cy="144463"/>
          </a:xfrm>
          <a:prstGeom prst="rightArrow">
            <a:avLst>
              <a:gd name="adj1" fmla="val 50000"/>
              <a:gd name="adj2" fmla="val 1244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285039" y="1820863"/>
            <a:ext cx="3095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Organizzazioni internazionali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120188" y="2133600"/>
            <a:ext cx="1223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Unione europea</a:t>
            </a:r>
          </a:p>
        </p:txBody>
      </p:sp>
      <p:sp>
        <p:nvSpPr>
          <p:cNvPr id="10252" name="Text Box 13"/>
          <p:cNvSpPr txBox="1">
            <a:spLocks noChangeArrowheads="1"/>
          </p:cNvSpPr>
          <p:nvPr/>
        </p:nvSpPr>
        <p:spPr bwMode="auto">
          <a:xfrm>
            <a:off x="4583114" y="4941888"/>
            <a:ext cx="2447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Ordinamenti derivati</a:t>
            </a:r>
          </a:p>
        </p:txBody>
      </p:sp>
      <p:sp>
        <p:nvSpPr>
          <p:cNvPr id="10253" name="AutoShape 14"/>
          <p:cNvSpPr>
            <a:spLocks noChangeArrowheads="1"/>
          </p:cNvSpPr>
          <p:nvPr/>
        </p:nvSpPr>
        <p:spPr bwMode="auto">
          <a:xfrm>
            <a:off x="6959600" y="5013326"/>
            <a:ext cx="865188" cy="144463"/>
          </a:xfrm>
          <a:prstGeom prst="rightArrow">
            <a:avLst>
              <a:gd name="adj1" fmla="val 50000"/>
              <a:gd name="adj2" fmla="val 149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254" name="Text Box 15"/>
          <p:cNvSpPr txBox="1">
            <a:spLocks noChangeArrowheads="1"/>
          </p:cNvSpPr>
          <p:nvPr/>
        </p:nvSpPr>
        <p:spPr bwMode="auto">
          <a:xfrm>
            <a:off x="7967664" y="4365626"/>
            <a:ext cx="1512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Regioni</a:t>
            </a:r>
          </a:p>
        </p:txBody>
      </p:sp>
      <p:sp>
        <p:nvSpPr>
          <p:cNvPr id="10255" name="Text Box 16"/>
          <p:cNvSpPr txBox="1">
            <a:spLocks noChangeArrowheads="1"/>
          </p:cNvSpPr>
          <p:nvPr/>
        </p:nvSpPr>
        <p:spPr bwMode="auto">
          <a:xfrm>
            <a:off x="7967663" y="5157788"/>
            <a:ext cx="1008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Enti locali</a:t>
            </a:r>
          </a:p>
        </p:txBody>
      </p:sp>
      <p:sp>
        <p:nvSpPr>
          <p:cNvPr id="10256" name="AutoShape 17"/>
          <p:cNvSpPr>
            <a:spLocks/>
          </p:cNvSpPr>
          <p:nvPr/>
        </p:nvSpPr>
        <p:spPr bwMode="auto">
          <a:xfrm>
            <a:off x="8832851" y="5013326"/>
            <a:ext cx="142875" cy="1008063"/>
          </a:xfrm>
          <a:prstGeom prst="leftBrace">
            <a:avLst>
              <a:gd name="adj1" fmla="val 5879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257" name="Text Box 18"/>
          <p:cNvSpPr txBox="1">
            <a:spLocks noChangeArrowheads="1"/>
          </p:cNvSpPr>
          <p:nvPr/>
        </p:nvSpPr>
        <p:spPr bwMode="auto">
          <a:xfrm>
            <a:off x="9120188" y="5013326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province</a:t>
            </a:r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9120188" y="5516563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comuni</a:t>
            </a:r>
          </a:p>
        </p:txBody>
      </p:sp>
      <p:sp>
        <p:nvSpPr>
          <p:cNvPr id="10259" name="AutoShape 20"/>
          <p:cNvSpPr>
            <a:spLocks noChangeArrowheads="1"/>
          </p:cNvSpPr>
          <p:nvPr/>
        </p:nvSpPr>
        <p:spPr bwMode="auto">
          <a:xfrm>
            <a:off x="3575050" y="1916114"/>
            <a:ext cx="577850" cy="1296987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0" name="AutoShape 21"/>
          <p:cNvSpPr>
            <a:spLocks noChangeArrowheads="1"/>
          </p:cNvSpPr>
          <p:nvPr/>
        </p:nvSpPr>
        <p:spPr bwMode="auto">
          <a:xfrm rot="10800000" flipH="1">
            <a:off x="3575051" y="4149725"/>
            <a:ext cx="576263" cy="13668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0261" name="AutoShape 24"/>
          <p:cNvSpPr>
            <a:spLocks noChangeArrowheads="1"/>
          </p:cNvSpPr>
          <p:nvPr/>
        </p:nvSpPr>
        <p:spPr bwMode="auto">
          <a:xfrm rot="-1627278">
            <a:off x="6869114" y="2640014"/>
            <a:ext cx="720725" cy="212725"/>
          </a:xfrm>
          <a:prstGeom prst="leftArrow">
            <a:avLst>
              <a:gd name="adj1" fmla="val 50000"/>
              <a:gd name="adj2" fmla="val 8470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262" name="Text Box 25"/>
          <p:cNvSpPr txBox="1">
            <a:spLocks noChangeArrowheads="1"/>
          </p:cNvSpPr>
          <p:nvPr/>
        </p:nvSpPr>
        <p:spPr bwMode="auto">
          <a:xfrm>
            <a:off x="5519739" y="2997201"/>
            <a:ext cx="1944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Confederazione</a:t>
            </a:r>
          </a:p>
        </p:txBody>
      </p:sp>
      <p:sp>
        <p:nvSpPr>
          <p:cNvPr id="10263" name="Text Box 26"/>
          <p:cNvSpPr txBox="1">
            <a:spLocks noChangeArrowheads="1"/>
          </p:cNvSpPr>
          <p:nvPr/>
        </p:nvSpPr>
        <p:spPr bwMode="auto">
          <a:xfrm>
            <a:off x="5664201" y="4005263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800"/>
              <a:t>Federazione </a:t>
            </a:r>
          </a:p>
        </p:txBody>
      </p:sp>
      <p:sp>
        <p:nvSpPr>
          <p:cNvPr id="10264" name="AutoShape 27"/>
          <p:cNvSpPr>
            <a:spLocks noChangeArrowheads="1"/>
          </p:cNvSpPr>
          <p:nvPr/>
        </p:nvSpPr>
        <p:spPr bwMode="auto">
          <a:xfrm rot="5400000">
            <a:off x="6365875" y="3592513"/>
            <a:ext cx="685800" cy="2159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1077502115 h 21600"/>
              <a:gd name="T4" fmla="*/ 2147483646 w 21600"/>
              <a:gd name="T5" fmla="*/ 2147483646 h 21600"/>
              <a:gd name="T6" fmla="*/ 2147483646 w 21600"/>
              <a:gd name="T7" fmla="*/ 107750211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0265" name="AutoShape 28"/>
          <p:cNvSpPr>
            <a:spLocks noChangeArrowheads="1"/>
          </p:cNvSpPr>
          <p:nvPr/>
        </p:nvSpPr>
        <p:spPr bwMode="auto">
          <a:xfrm rot="600292">
            <a:off x="4371976" y="4011614"/>
            <a:ext cx="1223963" cy="71437"/>
          </a:xfrm>
          <a:prstGeom prst="leftRightArrow">
            <a:avLst>
              <a:gd name="adj1" fmla="val 50000"/>
              <a:gd name="adj2" fmla="val 342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37466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www.icsm.it/secessione/cb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28613"/>
            <a:ext cx="7561263" cy="650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100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File:Combat de Lunnern IMG 32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9" y="260351"/>
            <a:ext cx="8294687" cy="635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268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steamfantasy.it/blog/wp-content/uploads/2010/02/wilhelm_I_18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692150"/>
            <a:ext cx="839470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026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826</Words>
  <Application>Microsoft Office PowerPoint</Application>
  <PresentationFormat>Widescreen</PresentationFormat>
  <Paragraphs>154</Paragraphs>
  <Slides>18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di Office</vt:lpstr>
      <vt:lpstr>Forme di Stato, forme di governo</vt:lpstr>
      <vt:lpstr>Forme di Stato, forme di governo</vt:lpstr>
      <vt:lpstr>Forme di Stato, forme di governo</vt:lpstr>
      <vt:lpstr>Forme di stato: classificazioni</vt:lpstr>
      <vt:lpstr>L’ordinamento dello Stato e gli altri ordinamenti</vt:lpstr>
      <vt:lpstr>L’ordinamento dello Stato e gli altri ordinamenti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Enti, uffici, organi</vt:lpstr>
      <vt:lpstr>Presentazione standard di PowerPoint</vt:lpstr>
      <vt:lpstr>1948 – art. 114 s.</vt:lpstr>
      <vt:lpstr>1948 – art. 114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Forme di Stato, forme di governo</dc:title>
  <dc:creator>roberto bin</dc:creator>
  <cp:lastModifiedBy>roberto bin</cp:lastModifiedBy>
  <cp:revision>10</cp:revision>
  <dcterms:created xsi:type="dcterms:W3CDTF">2016-11-08T18:24:44Z</dcterms:created>
  <dcterms:modified xsi:type="dcterms:W3CDTF">2018-11-07T10:06:27Z</dcterms:modified>
</cp:coreProperties>
</file>